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2161" y="6185578"/>
            <a:ext cx="68333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07F673-9984-47CC-BD78-AD5B261B1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70" y="6176499"/>
            <a:ext cx="1795549" cy="3832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A024DB4-4D6E-4D6A-8AC9-761C05C7F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27" y="2807167"/>
            <a:ext cx="5375801" cy="122435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25507F6-2B48-47EB-B85D-DD3973A7F778}"/>
              </a:ext>
            </a:extLst>
          </p:cNvPr>
          <p:cNvSpPr txBox="1"/>
          <p:nvPr userDrawn="1"/>
        </p:nvSpPr>
        <p:spPr>
          <a:xfrm>
            <a:off x="4227991" y="4322032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Barcamp für Auszubildende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C156B6B-C178-4D28-9AE8-6331E1A356B9}"/>
              </a:ext>
            </a:extLst>
          </p:cNvPr>
          <p:cNvSpPr txBox="1"/>
          <p:nvPr userDrawn="1"/>
        </p:nvSpPr>
        <p:spPr>
          <a:xfrm>
            <a:off x="6386118" y="4851352"/>
            <a:ext cx="2900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12.07.24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B44513-28B6-4B52-9FEC-DB1309B2C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147" y="6121473"/>
            <a:ext cx="1795549" cy="383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2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9CFDC-3609-49D0-AA7E-E19B42D0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Hintergrund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94402-CD81-4488-A5B1-05334DEE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844171" cy="1268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Das azubicamp wurde als Maßnahme zur Ausbildungsoptimierung entwickelt. Basis hierfür war eine eigens durchgeführte empirische Studie zum Thema Ausbildungsabbrüche bzw. Vertragsauflösungen.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D69C098-73A0-4ACE-AD6B-2EA4CDC3F0E3}"/>
              </a:ext>
            </a:extLst>
          </p:cNvPr>
          <p:cNvSpPr/>
          <p:nvPr/>
        </p:nvSpPr>
        <p:spPr>
          <a:xfrm>
            <a:off x="469784" y="3658723"/>
            <a:ext cx="2155970" cy="834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Qualitative Datenerhebung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8211096-1A67-4F2E-A2A2-B24ADBD75589}"/>
              </a:ext>
            </a:extLst>
          </p:cNvPr>
          <p:cNvSpPr/>
          <p:nvPr/>
        </p:nvSpPr>
        <p:spPr>
          <a:xfrm>
            <a:off x="469784" y="4750182"/>
            <a:ext cx="2155970" cy="834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Quantitative Datenerhebung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63A339-FD8F-46ED-A258-7A7AF8F07D5E}"/>
              </a:ext>
            </a:extLst>
          </p:cNvPr>
          <p:cNvSpPr txBox="1"/>
          <p:nvPr/>
        </p:nvSpPr>
        <p:spPr>
          <a:xfrm>
            <a:off x="469784" y="4542109"/>
            <a:ext cx="2032310" cy="192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de-DE" sz="800" dirty="0"/>
              <a:t>*jeweils Betriebe und Auszubildende</a:t>
            </a: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674F26A9-CFA0-4D4E-9414-AA0C3D9D5720}"/>
              </a:ext>
            </a:extLst>
          </p:cNvPr>
          <p:cNvSpPr/>
          <p:nvPr/>
        </p:nvSpPr>
        <p:spPr>
          <a:xfrm>
            <a:off x="2785145" y="3841628"/>
            <a:ext cx="125835" cy="15939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D1A7A3C-3449-444C-AECC-BF6C0AF9945F}"/>
              </a:ext>
            </a:extLst>
          </p:cNvPr>
          <p:cNvSpPr/>
          <p:nvPr/>
        </p:nvSpPr>
        <p:spPr>
          <a:xfrm>
            <a:off x="3076584" y="3578158"/>
            <a:ext cx="3019416" cy="2120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Identifikation von Gründen für Ausbildungsabbrüchen und Vertragsauflösungen 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77153D32-52A9-432C-8A51-E9C67BAAEAB3}"/>
              </a:ext>
            </a:extLst>
          </p:cNvPr>
          <p:cNvSpPr/>
          <p:nvPr/>
        </p:nvSpPr>
        <p:spPr>
          <a:xfrm>
            <a:off x="6261604" y="3841628"/>
            <a:ext cx="125835" cy="15939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CB887EA-D105-431B-A145-B19D080ECD48}"/>
              </a:ext>
            </a:extLst>
          </p:cNvPr>
          <p:cNvSpPr/>
          <p:nvPr/>
        </p:nvSpPr>
        <p:spPr>
          <a:xfrm>
            <a:off x="6546830" y="3658723"/>
            <a:ext cx="2155970" cy="834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Maßnahmen für Betriebe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B8868A4D-2C9D-4163-9BA2-11FCF819DDA6}"/>
              </a:ext>
            </a:extLst>
          </p:cNvPr>
          <p:cNvSpPr/>
          <p:nvPr/>
        </p:nvSpPr>
        <p:spPr>
          <a:xfrm>
            <a:off x="6546830" y="4750182"/>
            <a:ext cx="2155970" cy="834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Maßnahmen für Auszubildende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1BDCBAC-5BE3-49C1-BD43-0E80CC7A2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97" y="5891975"/>
            <a:ext cx="2105636" cy="467321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454839C-FFFE-4D05-8391-4A40B0CA603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624815" y="5584887"/>
            <a:ext cx="0" cy="211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FE668838-8E28-4B69-805E-3A678A76F39C}"/>
              </a:ext>
            </a:extLst>
          </p:cNvPr>
          <p:cNvSpPr txBox="1"/>
          <p:nvPr/>
        </p:nvSpPr>
        <p:spPr>
          <a:xfrm>
            <a:off x="469784" y="6555164"/>
            <a:ext cx="6962862" cy="222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de-DE" sz="800" dirty="0"/>
              <a:t>Quelle: Engagement und Motivation als „Stellschrauben“ einer gelungenen Ausbildung im Berufsbild Anlagenmechaniker*in SHK, </a:t>
            </a:r>
            <a:r>
              <a:rPr lang="de-DE" sz="800" dirty="0" err="1"/>
              <a:t>Biniok</a:t>
            </a:r>
            <a:r>
              <a:rPr lang="de-DE" sz="800" dirty="0"/>
              <a:t> 2019 </a:t>
            </a:r>
          </a:p>
        </p:txBody>
      </p:sp>
    </p:spTree>
    <p:extLst>
      <p:ext uri="{BB962C8B-B14F-4D97-AF65-F5344CB8AC3E}">
        <p14:creationId xmlns:p14="http://schemas.microsoft.com/office/powerpoint/2010/main" val="137561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F223A-5147-4F52-BFB1-66A1AB41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 und Mehrwert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35BD71-3AE3-46F4-82D0-68E9378FA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429000"/>
            <a:ext cx="4465117" cy="2857331"/>
          </a:xfrm>
        </p:spPr>
        <p:txBody>
          <a:bodyPr/>
          <a:lstStyle/>
          <a:p>
            <a:r>
              <a:rPr lang="de-DE" dirty="0"/>
              <a:t>Austausch mit Gleichgesinnten</a:t>
            </a:r>
          </a:p>
          <a:p>
            <a:r>
              <a:rPr lang="de-DE" dirty="0"/>
              <a:t>Gewerkeübergreifender Austausch</a:t>
            </a:r>
          </a:p>
          <a:p>
            <a:r>
              <a:rPr lang="de-DE" dirty="0"/>
              <a:t>Eigene Themen einbringen</a:t>
            </a:r>
          </a:p>
          <a:p>
            <a:r>
              <a:rPr lang="de-DE" dirty="0"/>
              <a:t>Freie Diskussion ohne Autorität</a:t>
            </a:r>
          </a:p>
          <a:p>
            <a:r>
              <a:rPr lang="de-DE" dirty="0"/>
              <a:t>Vernetzung untereinander</a:t>
            </a:r>
          </a:p>
          <a:p>
            <a:r>
              <a:rPr lang="de-DE" dirty="0"/>
              <a:t>Festhalten der Wünsche und Ideen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B6EEE39-FDE4-416E-9B8C-33286861E278}"/>
              </a:ext>
            </a:extLst>
          </p:cNvPr>
          <p:cNvSpPr txBox="1">
            <a:spLocks/>
          </p:cNvSpPr>
          <p:nvPr/>
        </p:nvSpPr>
        <p:spPr>
          <a:xfrm>
            <a:off x="677334" y="1526383"/>
            <a:ext cx="8844171" cy="1268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e-DE" dirty="0"/>
              <a:t>Das azubicamp hat ausschließlich Auszubildende im Fokus. Ein konkretes Ziel oder ein Mehrwert für Betriebe ist eher im „zweiten Schritt“ erkennbar, denn eine gewonnene Erkenntnisse/Motivation seitens des Auszubildenden wird sich in dem Betrieb zu erkennen geben.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C7D4AE9-C180-42FE-BC2A-14979D69D0EB}"/>
              </a:ext>
            </a:extLst>
          </p:cNvPr>
          <p:cNvSpPr txBox="1">
            <a:spLocks/>
          </p:cNvSpPr>
          <p:nvPr/>
        </p:nvSpPr>
        <p:spPr>
          <a:xfrm>
            <a:off x="677334" y="2985368"/>
            <a:ext cx="4632897" cy="384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e-DE" i="1" u="sng" dirty="0"/>
              <a:t>Ziele und Mehrwert für Auszubildende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590861C-38CD-41FB-AEEC-D9B67D6FB51A}"/>
              </a:ext>
            </a:extLst>
          </p:cNvPr>
          <p:cNvSpPr txBox="1">
            <a:spLocks/>
          </p:cNvSpPr>
          <p:nvPr/>
        </p:nvSpPr>
        <p:spPr>
          <a:xfrm>
            <a:off x="5821184" y="2985368"/>
            <a:ext cx="4632897" cy="384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e-DE" i="1" u="sng" dirty="0"/>
              <a:t>Ziele und Mehrwert für Betriebe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B2BB583-200E-475A-AEE5-CD01AEE86829}"/>
              </a:ext>
            </a:extLst>
          </p:cNvPr>
          <p:cNvSpPr txBox="1">
            <a:spLocks/>
          </p:cNvSpPr>
          <p:nvPr/>
        </p:nvSpPr>
        <p:spPr>
          <a:xfrm>
            <a:off x="5821184" y="3429000"/>
            <a:ext cx="4465117" cy="2857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Einblicke in die Bedürfnisse der Auszubildenden</a:t>
            </a:r>
          </a:p>
          <a:p>
            <a:r>
              <a:rPr lang="de-DE" dirty="0"/>
              <a:t>Dadurch Anpassungsmöglichkeiten</a:t>
            </a:r>
          </a:p>
          <a:p>
            <a:r>
              <a:rPr lang="de-DE" dirty="0"/>
              <a:t>Wertschätzung der Auszubildenden durch Ermöglichung der Teilnahme</a:t>
            </a:r>
          </a:p>
          <a:p>
            <a:r>
              <a:rPr lang="de-DE" dirty="0"/>
              <a:t>Image-Verbesserung</a:t>
            </a:r>
          </a:p>
          <a:p>
            <a:r>
              <a:rPr lang="de-DE" dirty="0"/>
              <a:t>Auszubildende, die über den Tellerrand hinausblicken</a:t>
            </a:r>
          </a:p>
        </p:txBody>
      </p:sp>
    </p:spTree>
    <p:extLst>
      <p:ext uri="{BB962C8B-B14F-4D97-AF65-F5344CB8AC3E}">
        <p14:creationId xmlns:p14="http://schemas.microsoft.com/office/powerpoint/2010/main" val="148589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55EE8-2708-4611-A266-35ABE8E6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azubicamp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357A1BB-70AE-4156-A8EF-9C0B1221BF01}"/>
              </a:ext>
            </a:extLst>
          </p:cNvPr>
          <p:cNvSpPr txBox="1">
            <a:spLocks/>
          </p:cNvSpPr>
          <p:nvPr/>
        </p:nvSpPr>
        <p:spPr>
          <a:xfrm>
            <a:off x="677334" y="1526384"/>
            <a:ext cx="8844171" cy="71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e-DE" dirty="0"/>
              <a:t>Das azubicamp ist ein eintägiges Event, an denen von den Auszubildenden eigens gewählte Themen in Sessions diskutiert und festgehalten werden. 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51D8C6A-D6DC-420F-B068-17FE5C0AE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474285"/>
            <a:ext cx="4465117" cy="285733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dirty="0"/>
              <a:t>Empfang</a:t>
            </a:r>
          </a:p>
          <a:p>
            <a:pPr>
              <a:buFont typeface="+mj-lt"/>
              <a:buAutoNum type="arabicPeriod"/>
            </a:pPr>
            <a:r>
              <a:rPr lang="de-DE" dirty="0"/>
              <a:t>Begrüßung und Vorstellung des Ablaufplans</a:t>
            </a:r>
          </a:p>
          <a:p>
            <a:pPr>
              <a:buFont typeface="+mj-lt"/>
              <a:buAutoNum type="arabicPeriod"/>
            </a:pPr>
            <a:r>
              <a:rPr lang="de-DE" dirty="0"/>
              <a:t>Themensammlung und -festlegung</a:t>
            </a:r>
          </a:p>
          <a:p>
            <a:pPr>
              <a:buFont typeface="+mj-lt"/>
              <a:buAutoNum type="arabicPeriod"/>
            </a:pPr>
            <a:r>
              <a:rPr lang="de-DE" dirty="0"/>
              <a:t>1. Session</a:t>
            </a:r>
          </a:p>
          <a:p>
            <a:pPr>
              <a:buFont typeface="+mj-lt"/>
              <a:buAutoNum type="arabicPeriod"/>
            </a:pPr>
            <a:r>
              <a:rPr lang="de-DE" dirty="0"/>
              <a:t>2. Session</a:t>
            </a:r>
          </a:p>
          <a:p>
            <a:pPr>
              <a:buFont typeface="+mj-lt"/>
              <a:buAutoNum type="arabicPeriod"/>
            </a:pPr>
            <a:r>
              <a:rPr lang="de-DE" dirty="0"/>
              <a:t>Mittagspause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FEAD168-5FA0-4BAA-AD89-66F1A754B603}"/>
              </a:ext>
            </a:extLst>
          </p:cNvPr>
          <p:cNvSpPr txBox="1">
            <a:spLocks/>
          </p:cNvSpPr>
          <p:nvPr/>
        </p:nvSpPr>
        <p:spPr>
          <a:xfrm>
            <a:off x="5502402" y="2474285"/>
            <a:ext cx="4465117" cy="2857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7"/>
            </a:pPr>
            <a:r>
              <a:rPr lang="de-DE" dirty="0"/>
              <a:t>3. Session</a:t>
            </a:r>
          </a:p>
          <a:p>
            <a:pPr>
              <a:buFont typeface="+mj-lt"/>
              <a:buAutoNum type="arabicPeriod" startAt="7"/>
            </a:pPr>
            <a:r>
              <a:rPr lang="de-DE" dirty="0"/>
              <a:t>Ergebnispräsentation</a:t>
            </a:r>
          </a:p>
          <a:p>
            <a:pPr>
              <a:buFont typeface="+mj-lt"/>
              <a:buAutoNum type="arabicPeriod" startAt="7"/>
            </a:pPr>
            <a:r>
              <a:rPr lang="de-DE" dirty="0"/>
              <a:t>World Café</a:t>
            </a:r>
          </a:p>
          <a:p>
            <a:pPr>
              <a:buFont typeface="+mj-lt"/>
              <a:buAutoNum type="arabicPeriod" startAt="7"/>
            </a:pPr>
            <a:r>
              <a:rPr lang="de-DE" dirty="0"/>
              <a:t>Abschluss</a:t>
            </a:r>
          </a:p>
          <a:p>
            <a:pPr>
              <a:buFont typeface="+mj-lt"/>
              <a:buAutoNum type="arabicPeriod" startAt="7"/>
            </a:pPr>
            <a:r>
              <a:rPr lang="de-DE" dirty="0"/>
              <a:t>Grillen und Abbau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BF629DE-BA5C-4230-94A1-171F0CAC1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278459" y="3157290"/>
            <a:ext cx="4098022" cy="27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AB98D-AAD4-43CB-823C-971B490BD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aus den letzten </a:t>
            </a:r>
            <a:r>
              <a:rPr lang="de-DE" dirty="0" err="1"/>
              <a:t>azubicamps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D87914-4DA6-4F09-87A9-354F96B4B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50196"/>
            <a:ext cx="4783899" cy="3880773"/>
          </a:xfrm>
        </p:spPr>
        <p:txBody>
          <a:bodyPr/>
          <a:lstStyle/>
          <a:p>
            <a:r>
              <a:rPr lang="de-DE" dirty="0"/>
              <a:t>Vergütung</a:t>
            </a:r>
          </a:p>
          <a:p>
            <a:r>
              <a:rPr lang="de-DE" dirty="0"/>
              <a:t>Führerschein</a:t>
            </a:r>
          </a:p>
          <a:p>
            <a:r>
              <a:rPr lang="de-DE" dirty="0"/>
              <a:t>Auszubildenden-Vertretung bundes- und landesweit</a:t>
            </a:r>
          </a:p>
          <a:p>
            <a:r>
              <a:rPr lang="de-DE" dirty="0"/>
              <a:t>Digitales Berichtsheft</a:t>
            </a:r>
          </a:p>
          <a:p>
            <a:r>
              <a:rPr lang="de-DE" dirty="0"/>
              <a:t>Arbeitsschutz</a:t>
            </a:r>
          </a:p>
          <a:p>
            <a:r>
              <a:rPr lang="de-DE" dirty="0"/>
              <a:t>Interne Kommunikation</a:t>
            </a:r>
          </a:p>
          <a:p>
            <a:r>
              <a:rPr lang="de-DE" dirty="0"/>
              <a:t>Vier-Tage-Woche</a:t>
            </a:r>
          </a:p>
          <a:p>
            <a:r>
              <a:rPr lang="de-DE" dirty="0"/>
              <a:t>Fort- und Weiterbildung</a:t>
            </a:r>
          </a:p>
          <a:p>
            <a:r>
              <a:rPr lang="de-DE" dirty="0"/>
              <a:t>Zukunft Handwerk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75B9490-E4E4-416E-A9A0-FC053D09654C}"/>
              </a:ext>
            </a:extLst>
          </p:cNvPr>
          <p:cNvSpPr txBox="1">
            <a:spLocks/>
          </p:cNvSpPr>
          <p:nvPr/>
        </p:nvSpPr>
        <p:spPr>
          <a:xfrm>
            <a:off x="5804405" y="1930400"/>
            <a:ext cx="39282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Rassismus</a:t>
            </a:r>
          </a:p>
          <a:p>
            <a:r>
              <a:rPr lang="de-DE" dirty="0"/>
              <a:t>Diskriminierung</a:t>
            </a:r>
          </a:p>
          <a:p>
            <a:r>
              <a:rPr lang="de-DE" dirty="0"/>
              <a:t>Urlaubsanspruch</a:t>
            </a:r>
          </a:p>
          <a:p>
            <a:r>
              <a:rPr lang="de-DE" dirty="0"/>
              <a:t>Überstundenausgleich</a:t>
            </a:r>
          </a:p>
          <a:p>
            <a:r>
              <a:rPr lang="de-DE" dirty="0"/>
              <a:t>Hierarchien/</a:t>
            </a:r>
            <a:br>
              <a:rPr lang="de-DE" dirty="0"/>
            </a:br>
            <a:r>
              <a:rPr lang="de-DE" dirty="0"/>
              <a:t>Unternehmensstrukturen</a:t>
            </a:r>
          </a:p>
          <a:p>
            <a:r>
              <a:rPr lang="de-DE" dirty="0"/>
              <a:t>Rollen und Pflichten in der Ausbildung</a:t>
            </a:r>
          </a:p>
          <a:p>
            <a:r>
              <a:rPr lang="de-DE" dirty="0"/>
              <a:t>Rechte in der Ausbildung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35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6F066-E36E-4CA6-BAB1-37EBEE07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633" y="584200"/>
            <a:ext cx="8596668" cy="1320800"/>
          </a:xfrm>
        </p:spPr>
        <p:txBody>
          <a:bodyPr/>
          <a:lstStyle/>
          <a:p>
            <a:r>
              <a:rPr lang="de-DE" dirty="0"/>
              <a:t>Eindrücke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8A317A-6529-4470-9578-39BEEF31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633" y="2222218"/>
            <a:ext cx="3396667" cy="45288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F13EB9-84EF-4F7E-836D-5381CD732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25" y="2433506"/>
            <a:ext cx="2724851" cy="36331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474C0E1-EF79-4161-9A3B-9F15E204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881" y="190500"/>
            <a:ext cx="257175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C22C018-AC07-4E54-AEFE-96A81CE0F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867" y="92048"/>
            <a:ext cx="2857500" cy="381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060C7FF-6304-4C4F-8607-058A2C0B0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67" y="92048"/>
            <a:ext cx="1704436" cy="22725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B30A0E0-934B-4221-8983-936DBB97E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577" y="3740970"/>
            <a:ext cx="1687339" cy="301013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99342B2-BA2A-47C9-AB34-7F60E0389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4510" y="3956876"/>
            <a:ext cx="2095673" cy="279423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0C97CD3-1FC1-4CBA-88A7-82253DC68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26" y="1244600"/>
            <a:ext cx="2105636" cy="4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2625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258</Words>
  <Application>Microsoft Office PowerPoint</Application>
  <PresentationFormat>Breitbild</PresentationFormat>
  <Paragraphs>55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Trebuchet MS</vt:lpstr>
      <vt:lpstr>Wingdings 3</vt:lpstr>
      <vt:lpstr>Facette</vt:lpstr>
      <vt:lpstr>PowerPoint-Präsentation</vt:lpstr>
      <vt:lpstr>Hintergrund</vt:lpstr>
      <vt:lpstr>Ziel und Mehrwert</vt:lpstr>
      <vt:lpstr>Ablauf azubicamp</vt:lpstr>
      <vt:lpstr>Themen aus den letzten azubicamps</vt:lpstr>
      <vt:lpstr>Eindrücke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Schendel, Enrico</dc:creator>
  <cp:lastModifiedBy>Schendel, Enrico</cp:lastModifiedBy>
  <cp:revision>24</cp:revision>
  <dcterms:created xsi:type="dcterms:W3CDTF">2023-10-09T05:50:37Z</dcterms:created>
  <dcterms:modified xsi:type="dcterms:W3CDTF">2024-05-30T10:13:48Z</dcterms:modified>
</cp:coreProperties>
</file>